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18" r:id="rId2"/>
    <p:sldId id="329" r:id="rId3"/>
    <p:sldId id="330" r:id="rId4"/>
    <p:sldId id="331" r:id="rId5"/>
    <p:sldId id="332" r:id="rId6"/>
    <p:sldId id="345" r:id="rId7"/>
    <p:sldId id="346" r:id="rId8"/>
    <p:sldId id="351" r:id="rId9"/>
    <p:sldId id="352" r:id="rId10"/>
    <p:sldId id="353" r:id="rId11"/>
    <p:sldId id="354" r:id="rId12"/>
    <p:sldId id="355" r:id="rId13"/>
    <p:sldId id="349" r:id="rId14"/>
    <p:sldId id="334" r:id="rId15"/>
    <p:sldId id="347" r:id="rId16"/>
    <p:sldId id="340" r:id="rId17"/>
    <p:sldId id="341" r:id="rId18"/>
    <p:sldId id="335" r:id="rId19"/>
    <p:sldId id="337" r:id="rId20"/>
    <p:sldId id="343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29" autoAdjust="0"/>
  </p:normalViewPr>
  <p:slideViewPr>
    <p:cSldViewPr showGuides="1">
      <p:cViewPr>
        <p:scale>
          <a:sx n="82" d="100"/>
          <a:sy n="82" d="100"/>
        </p:scale>
        <p:origin x="629" y="413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Predicted Salaries for Various Job Roles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Alyshia</a:t>
            </a:r>
            <a:r>
              <a:rPr lang="en-US" dirty="0"/>
              <a:t> </a:t>
            </a:r>
            <a:r>
              <a:rPr lang="en-US" dirty="0" err="1"/>
              <a:t>Kiczma</a:t>
            </a:r>
            <a:r>
              <a:rPr lang="en-US" dirty="0"/>
              <a:t>, Nasir Qadri, Kaylyn Valdez-Scott, Arshdeep Khurana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3D0B7-F482-BBEC-F9CD-0E16D24B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3D63A7D-C68D-E606-72CB-8C7FF8D3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228600"/>
            <a:ext cx="1024128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8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B3733-E62D-9913-C8CB-E2189179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ADDB234-76AE-BA3C-C357-39C9A373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31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A6C8-8D8D-6F55-FBC8-54ECB4261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CB600F3-E8F1-393B-F701-31F2FC00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8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3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3B57C-2170-F301-8784-A35D1C8B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DED5-8B77-3757-4050-1AE99CF1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Visualizations</a:t>
            </a:r>
            <a:endParaRPr lang="en-CA" dirty="0"/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98EFA28-822B-29C2-682E-B19206AE7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304800"/>
            <a:ext cx="10744200" cy="5835999"/>
          </a:xfrm>
          <a:noFill/>
        </p:spPr>
      </p:pic>
    </p:spTree>
    <p:extLst>
      <p:ext uri="{BB962C8B-B14F-4D97-AF65-F5344CB8AC3E}">
        <p14:creationId xmlns:p14="http://schemas.microsoft.com/office/powerpoint/2010/main" val="17543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B31D6B6B-B6C6-D330-5EB4-E3A3FA17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05" y="111124"/>
            <a:ext cx="10328014" cy="6635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91E74-242F-71EB-C655-6A7B9A50F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B7EE-6DB2-647C-D7BE-0E0BDAEA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50F0D-50C4-5888-3A1C-2819E45C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24" y="68312"/>
            <a:ext cx="10314576" cy="67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8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C7FBC-0657-79EB-25C5-5715C9C2D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D932-581D-7132-F15D-341B1647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5FABA-312C-694D-B54A-796A1BA7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14300"/>
            <a:ext cx="10269742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02C6-F064-75E4-AD95-528F6AF3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895F-F75A-1918-398F-67FD2D29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1207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1"/>
            <a:ext cx="4114800" cy="68579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22412" y="2895599"/>
            <a:ext cx="4419599" cy="3276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Visualizations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A08F-779F-C786-7B85-6BD62090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31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A2B8-5C0D-00C8-F3AC-18A074F1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analyze survey data to make conclusions on various factors primarily based on salaries for various jobs.</a:t>
            </a:r>
          </a:p>
          <a:p>
            <a:r>
              <a:rPr lang="en-US" dirty="0"/>
              <a:t>Additionally, looking at various factors such as location, education, job titles, gender, and company to analyze salary behaviors.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9940244" cy="4568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Survey data of approximately 60,000+ individuals providing insight into factors such as between the years of 2017 to 2021: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Base Salary</a:t>
            </a:r>
          </a:p>
          <a:p>
            <a:pPr lvl="1"/>
            <a:r>
              <a:rPr lang="en-US" dirty="0"/>
              <a:t>Bonus</a:t>
            </a:r>
          </a:p>
          <a:p>
            <a:pPr lvl="1"/>
            <a:r>
              <a:rPr lang="en-US" dirty="0"/>
              <a:t>Race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Total Yearly Compensation</a:t>
            </a:r>
          </a:p>
          <a:p>
            <a:pPr lvl="1"/>
            <a:r>
              <a:rPr lang="en-US" dirty="0"/>
              <a:t>Education Level</a:t>
            </a:r>
          </a:p>
          <a:p>
            <a:pPr lvl="1"/>
            <a:r>
              <a:rPr lang="en-US" dirty="0"/>
              <a:t>Stock Grants and their Value</a:t>
            </a:r>
          </a:p>
          <a:p>
            <a:pPr lvl="1"/>
            <a:r>
              <a:rPr lang="en-US" dirty="0"/>
              <a:t>Number of years at the Company</a:t>
            </a:r>
          </a:p>
          <a:p>
            <a:pPr lvl="1"/>
            <a:r>
              <a:rPr lang="en-US" dirty="0"/>
              <a:t>Total years of Experience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Role Level</a:t>
            </a:r>
          </a:p>
          <a:p>
            <a:r>
              <a:rPr lang="en-US" sz="1200" dirty="0"/>
              <a:t>Note: Not all entrants of the survey provided response to all the above columns</a:t>
            </a:r>
          </a:p>
        </p:txBody>
      </p: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6A754E-B12C-AAFF-7388-11995214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68" y="2386012"/>
            <a:ext cx="4800600" cy="401014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 2024-02-08 at 1 59 36 PM">
            <a:extLst>
              <a:ext uri="{FF2B5EF4-FFF2-40B4-BE49-F238E27FC236}">
                <a16:creationId xmlns:a16="http://schemas.microsoft.com/office/drawing/2014/main" id="{1A76874E-4012-785C-0718-3A7A1B21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2390650"/>
            <a:ext cx="5280484" cy="40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48FB-4059-C8E1-9A57-2CD12DE4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402B-A848-4DA8-BB1E-BAC1845D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2050" name="Picture 2" descr="Screenshot 2024-02-08 at 2 00 08 PM">
            <a:extLst>
              <a:ext uri="{FF2B5EF4-FFF2-40B4-BE49-F238E27FC236}">
                <a16:creationId xmlns:a16="http://schemas.microsoft.com/office/drawing/2014/main" id="{4FEA9555-24D0-528D-5C5B-5B73009A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2590800"/>
            <a:ext cx="519664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shot 2024-02-08 at 2 00 24 PM">
            <a:extLst>
              <a:ext uri="{FF2B5EF4-FFF2-40B4-BE49-F238E27FC236}">
                <a16:creationId xmlns:a16="http://schemas.microsoft.com/office/drawing/2014/main" id="{1367FC57-B28F-F7B1-DE5A-BC0A05E5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08" y="2590800"/>
            <a:ext cx="546068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04C42-D293-07A1-DAE6-05FB08D6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354E-53E4-B458-8FA6-758642F9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3074" name="Picture 2" descr="Screenshot 2024-02-08 at 2 00 52 PM">
            <a:extLst>
              <a:ext uri="{FF2B5EF4-FFF2-40B4-BE49-F238E27FC236}">
                <a16:creationId xmlns:a16="http://schemas.microsoft.com/office/drawing/2014/main" id="{3278E27E-C9BC-40B9-6F90-2132F5CB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2654" y="1981200"/>
            <a:ext cx="6369316" cy="41878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5B8D-BC76-FC72-CAA1-9BA3F4D0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428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1993CBA-E433-59C3-D3CD-F6D68C03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66687"/>
            <a:ext cx="10439400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53</TotalTime>
  <Words>157</Words>
  <Application>Microsoft Office PowerPoint</Application>
  <PresentationFormat>Custom</PresentationFormat>
  <Paragraphs>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Cambria</vt:lpstr>
      <vt:lpstr>Currency Symbols 16x9</vt:lpstr>
      <vt:lpstr>Predicted Salaries for Various Job Roles</vt:lpstr>
      <vt:lpstr>Introduction</vt:lpstr>
      <vt:lpstr>Purpose</vt:lpstr>
      <vt:lpstr>Data Set</vt:lpstr>
      <vt:lpstr>Data Cleaning</vt:lpstr>
      <vt:lpstr>Data Cleaning</vt:lpstr>
      <vt:lpstr>Data Cleaning</vt:lpstr>
      <vt:lpstr>VISUALIZATIONS</vt:lpstr>
      <vt:lpstr>PowerPoint Presentation</vt:lpstr>
      <vt:lpstr>PowerPoint Presentation</vt:lpstr>
      <vt:lpstr>PowerPoint Presentation</vt:lpstr>
      <vt:lpstr>PowerPoint Presentation</vt:lpstr>
      <vt:lpstr>Visualizations</vt:lpstr>
      <vt:lpstr>Visualizations</vt:lpstr>
      <vt:lpstr>Visualizations</vt:lpstr>
      <vt:lpstr>Visualizations</vt:lpstr>
      <vt:lpstr>Visualizations</vt:lpstr>
      <vt:lpstr>Machine Learning Model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Predicted Salaries for Various Job Roles</dc:title>
  <dc:creator>Arshdeep Khurana</dc:creator>
  <cp:lastModifiedBy>Arshdeep Khurana</cp:lastModifiedBy>
  <cp:revision>2</cp:revision>
  <dcterms:created xsi:type="dcterms:W3CDTF">2024-02-09T01:23:53Z</dcterms:created>
  <dcterms:modified xsi:type="dcterms:W3CDTF">2024-02-12T13:54:05Z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